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0" r:id="rId4"/>
    <p:sldId id="266" r:id="rId5"/>
    <p:sldId id="267" r:id="rId6"/>
    <p:sldId id="268" r:id="rId7"/>
    <p:sldId id="269" r:id="rId8"/>
    <p:sldId id="274" r:id="rId9"/>
    <p:sldId id="273" r:id="rId10"/>
    <p:sldId id="271" r:id="rId11"/>
    <p:sldId id="270" r:id="rId12"/>
    <p:sldId id="272" r:id="rId13"/>
    <p:sldId id="275" r:id="rId14"/>
    <p:sldId id="282" r:id="rId15"/>
    <p:sldId id="276" r:id="rId16"/>
    <p:sldId id="277" r:id="rId17"/>
    <p:sldId id="281" r:id="rId18"/>
    <p:sldId id="278" r:id="rId19"/>
    <p:sldId id="279" r:id="rId20"/>
    <p:sldId id="259" r:id="rId21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137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0056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6980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7133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82652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2742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4656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3716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9365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41672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4572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906A2-6B6A-45F8-AE29-01917BA21CEF}" type="datetimeFigureOut">
              <a:rPr lang="et-EE" smtClean="0"/>
              <a:t>04.12.2018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EBD6E-0613-4D53-A1EC-626E0806CE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2678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ealpython.com/installing-python/" TargetMode="External"/><Relationship Id="rId2" Type="http://schemas.openxmlformats.org/officeDocument/2006/relationships/hyperlink" Target="http://python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ython.org/downloads/release/python-371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itpro.co.uk/microsoft-windows/30414/command-prompt-windows-1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rogeopik.cs.ut.ee/" TargetMode="External"/><Relationship Id="rId2" Type="http://schemas.openxmlformats.org/officeDocument/2006/relationships/hyperlink" Target="https://docs.python.org/3/tutorial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t-EE" altLang="et-EE" dirty="0" smtClean="0"/>
              <a:t>Programmeerimise sissejuhatus</a:t>
            </a:r>
            <a:r>
              <a:rPr lang="en-US" altLang="et-EE" dirty="0" smtClean="0"/>
              <a:t/>
            </a:r>
            <a:br>
              <a:rPr lang="en-US" altLang="et-EE" dirty="0" smtClean="0"/>
            </a:br>
            <a:endParaRPr lang="en-US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1972" y="3770702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45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Tuntuim keelte populaarsusindeks: TIOBE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/>
          <a:lstStyle/>
          <a:p>
            <a:pPr marL="0" indent="0">
              <a:buNone/>
            </a:pPr>
            <a:r>
              <a:rPr lang="et-EE" altLang="et-EE" dirty="0" smtClean="0"/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97" y="1969579"/>
            <a:ext cx="9088118" cy="452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65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Githubi keelte populaarsusindeks</a:t>
            </a:r>
            <a:endParaRPr lang="en-US" altLang="et-EE" dirty="0" smtClean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5" y="1491904"/>
            <a:ext cx="6985883" cy="5237671"/>
          </a:xfrm>
        </p:spPr>
      </p:pic>
    </p:spTree>
    <p:extLst>
      <p:ext uri="{BB962C8B-B14F-4D97-AF65-F5344CB8AC3E}">
        <p14:creationId xmlns:p14="http://schemas.microsoft.com/office/powerpoint/2010/main" val="195177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Tutvus Pythoni keelega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/>
          <a:lstStyle/>
          <a:p>
            <a:pPr marL="0" indent="0">
              <a:buNone/>
            </a:pPr>
            <a:r>
              <a:rPr lang="et-EE" altLang="et-EE" dirty="0"/>
              <a:t>Python on eriliselt algajasõbralik!</a:t>
            </a:r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Python on eriti levinud:</a:t>
            </a:r>
          </a:p>
          <a:p>
            <a:pPr marL="0" indent="0">
              <a:buNone/>
            </a:pPr>
            <a:endParaRPr lang="et-EE" altLang="et-EE" dirty="0" smtClean="0"/>
          </a:p>
          <a:p>
            <a:r>
              <a:rPr lang="et-EE" altLang="et-EE" dirty="0" smtClean="0"/>
              <a:t>Veebi-serverirakendustes</a:t>
            </a:r>
          </a:p>
          <a:p>
            <a:r>
              <a:rPr lang="et-EE" altLang="et-EE" dirty="0" smtClean="0"/>
              <a:t>Programmeerimise algõppes</a:t>
            </a:r>
          </a:p>
          <a:p>
            <a:r>
              <a:rPr lang="et-EE" altLang="et-EE" dirty="0"/>
              <a:t>Andmeanalüüsis </a:t>
            </a:r>
            <a:r>
              <a:rPr lang="et-EE" altLang="et-EE" dirty="0" smtClean="0"/>
              <a:t>ja andmeteisendustes</a:t>
            </a:r>
            <a:endParaRPr lang="et-EE" altLang="et-EE" dirty="0"/>
          </a:p>
          <a:p>
            <a:r>
              <a:rPr lang="et-EE" altLang="et-EE" dirty="0"/>
              <a:t>T</a:t>
            </a:r>
            <a:r>
              <a:rPr lang="et-EE" altLang="et-EE" dirty="0" smtClean="0"/>
              <a:t>ehisintellektirakendustes</a:t>
            </a:r>
            <a:endParaRPr lang="et-EE" altLang="et-EE" dirty="0"/>
          </a:p>
          <a:p>
            <a:endParaRPr lang="et-EE" altLang="et-EE" dirty="0" smtClean="0"/>
          </a:p>
          <a:p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397132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Sul on vaja Python oma arvutisse saada!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t-EE" altLang="et-EE" dirty="0" smtClean="0"/>
              <a:t>Igas opsüsteemis on install erinev.</a:t>
            </a:r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Põhisait: </a:t>
            </a:r>
          </a:p>
          <a:p>
            <a:pPr marL="0" indent="0">
              <a:buNone/>
            </a:pPr>
            <a:r>
              <a:rPr lang="et-EE" altLang="et-EE" dirty="0" smtClean="0">
                <a:hlinkClick r:id="rId2"/>
              </a:rPr>
              <a:t>http://python.org</a:t>
            </a:r>
            <a:endParaRPr lang="et-EE" altLang="et-EE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Päris </a:t>
            </a:r>
            <a:r>
              <a:rPr lang="et-EE" altLang="et-EE" dirty="0"/>
              <a:t>OK õpetus: </a:t>
            </a:r>
            <a:endParaRPr lang="et-EE" altLang="et-EE" dirty="0" smtClean="0"/>
          </a:p>
          <a:p>
            <a:pPr marL="0" indent="0">
              <a:buNone/>
            </a:pPr>
            <a:r>
              <a:rPr lang="et-EE" altLang="et-EE" sz="2400" dirty="0" smtClean="0">
                <a:hlinkClick r:id="rId3"/>
              </a:rPr>
              <a:t>https</a:t>
            </a:r>
            <a:r>
              <a:rPr lang="et-EE" altLang="et-EE" sz="2400" dirty="0">
                <a:hlinkClick r:id="rId3"/>
              </a:rPr>
              <a:t>://realpython.com/installing-python</a:t>
            </a:r>
            <a:r>
              <a:rPr lang="et-EE" altLang="et-EE" sz="2400" dirty="0" smtClean="0">
                <a:hlinkClick r:id="rId3"/>
              </a:rPr>
              <a:t>/</a:t>
            </a:r>
            <a:endParaRPr lang="et-EE" altLang="et-EE" sz="2400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Failid võta aga selle lehe allosast:</a:t>
            </a:r>
          </a:p>
          <a:p>
            <a:pPr marL="0" indent="0">
              <a:buNone/>
            </a:pPr>
            <a:r>
              <a:rPr lang="et-EE" altLang="et-EE" sz="2400" dirty="0">
                <a:hlinkClick r:id="rId4"/>
              </a:rPr>
              <a:t>https://www.python.org/downloads/release/python-371</a:t>
            </a:r>
            <a:r>
              <a:rPr lang="et-EE" altLang="et-EE" sz="2400" dirty="0" smtClean="0">
                <a:hlinkClick r:id="rId4"/>
              </a:rPr>
              <a:t>/</a:t>
            </a:r>
            <a:endParaRPr lang="et-EE" altLang="et-EE" sz="2400" dirty="0" smtClean="0"/>
          </a:p>
          <a:p>
            <a:pPr marL="0" indent="0">
              <a:buNone/>
            </a:pPr>
            <a:endParaRPr lang="et-EE" altLang="et-EE" dirty="0" smtClean="0"/>
          </a:p>
          <a:p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201512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Mis operatsioonisüsteem</a:t>
            </a:r>
            <a:r>
              <a:rPr lang="et-EE" altLang="et-EE" dirty="0"/>
              <a:t>?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dirty="0" smtClean="0"/>
              <a:t>Ca 82% desktoppe on Windows.</a:t>
            </a:r>
          </a:p>
          <a:p>
            <a:pPr marL="0" indent="0">
              <a:buNone/>
            </a:pPr>
            <a:r>
              <a:rPr lang="et-EE" altLang="et-EE" dirty="0" smtClean="0"/>
              <a:t>Ca 14% desktoppe on OSX (Apple), mis on Unixi variant.</a:t>
            </a:r>
          </a:p>
          <a:p>
            <a:pPr marL="0" indent="0">
              <a:buNone/>
            </a:pPr>
            <a:r>
              <a:rPr lang="et-EE" altLang="et-EE" dirty="0" smtClean="0"/>
              <a:t>Ca 2% desktoppe on Linux, mis on ka Unixi variant.</a:t>
            </a:r>
          </a:p>
          <a:p>
            <a:pPr marL="0" indent="0">
              <a:buNone/>
            </a:pPr>
            <a:r>
              <a:rPr lang="et-EE" altLang="et-EE" dirty="0" smtClean="0"/>
              <a:t>Mobiilid on kas iOS (OSX variant) või Android (Linux).</a:t>
            </a:r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Ca 66% servereid on Linux, ülejäänud Windows.</a:t>
            </a:r>
          </a:p>
          <a:p>
            <a:pPr marL="0" indent="0">
              <a:buNone/>
            </a:pPr>
            <a:r>
              <a:rPr lang="et-EE" altLang="et-EE" dirty="0" smtClean="0"/>
              <a:t>Programmeerijad eelistavad enamasti töötada Unixis: </a:t>
            </a:r>
          </a:p>
          <a:p>
            <a:pPr marL="0" indent="0">
              <a:buNone/>
            </a:pPr>
            <a:r>
              <a:rPr lang="et-EE" altLang="et-EE" dirty="0" smtClean="0"/>
              <a:t>kas OSX või Linux.</a:t>
            </a: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228990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Kui Python peal, käivita arvutis käsurida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9283610" cy="4525962"/>
          </a:xfrm>
        </p:spPr>
        <p:txBody>
          <a:bodyPr/>
          <a:lstStyle/>
          <a:p>
            <a:pPr marL="0" indent="0">
              <a:buNone/>
            </a:pPr>
            <a:r>
              <a:rPr lang="et-EE" altLang="et-EE" dirty="0" smtClean="0"/>
              <a:t>Käsurida on programmeerijate üks põhitöökeskkond.</a:t>
            </a:r>
          </a:p>
          <a:p>
            <a:pPr marL="0" indent="0">
              <a:buNone/>
            </a:pPr>
            <a:r>
              <a:rPr lang="et-EE" altLang="et-EE" dirty="0" smtClean="0"/>
              <a:t>Vaata kuidas Windowsil command prompt käivitada:</a:t>
            </a:r>
          </a:p>
          <a:p>
            <a:pPr marL="0" indent="0">
              <a:buNone/>
            </a:pPr>
            <a:r>
              <a:rPr lang="et-EE" altLang="et-EE" sz="2000" dirty="0">
                <a:hlinkClick r:id="rId2"/>
              </a:rPr>
              <a:t>https://</a:t>
            </a:r>
            <a:r>
              <a:rPr lang="et-EE" altLang="et-EE" sz="2000" dirty="0" smtClean="0">
                <a:hlinkClick r:id="rId2"/>
              </a:rPr>
              <a:t>www.itpro.co.uk/microsoft-windows/30414/command-prompt-windows-10</a:t>
            </a:r>
            <a:endParaRPr lang="et-EE" altLang="et-EE" sz="2000" dirty="0" smtClean="0"/>
          </a:p>
          <a:p>
            <a:pPr marL="0" indent="0">
              <a:buNone/>
            </a:pPr>
            <a:endParaRPr lang="et-EE" altLang="et-E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63" y="3258709"/>
            <a:ext cx="5136542" cy="342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32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Proovi käsurida!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9283610" cy="4525962"/>
          </a:xfrm>
        </p:spPr>
        <p:txBody>
          <a:bodyPr/>
          <a:lstStyle/>
          <a:p>
            <a:pPr marL="0" indent="0">
              <a:buNone/>
            </a:pPr>
            <a:r>
              <a:rPr lang="et-EE" altLang="et-EE" dirty="0" smtClean="0"/>
              <a:t>Command prompti aknas tipi:</a:t>
            </a:r>
            <a:br>
              <a:rPr lang="et-EE" altLang="et-EE" dirty="0" smtClean="0"/>
            </a:br>
            <a:r>
              <a:rPr lang="et-EE" altLang="et-EE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python</a:t>
            </a:r>
          </a:p>
          <a:p>
            <a:pPr marL="0" indent="0">
              <a:buNone/>
            </a:pPr>
            <a:endParaRPr lang="et-EE" altLang="et-EE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t-EE" altLang="et-EE" dirty="0" smtClean="0"/>
              <a:t>Kui install oli ok, läheb ta käima ja ootab, et sa mõne käsu annaks. Tipi</a:t>
            </a:r>
          </a:p>
          <a:p>
            <a:pPr marL="0" indent="0">
              <a:buNone/>
            </a:pPr>
            <a:r>
              <a:rPr lang="et-EE" altLang="et-EE" dirty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t-EE" altLang="et-EE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tere")</a:t>
            </a:r>
          </a:p>
          <a:p>
            <a:pPr marL="0" indent="0">
              <a:buNone/>
            </a:pPr>
            <a:endParaRPr lang="et-EE" altLang="et-EE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t-EE" altLang="et-EE" dirty="0" smtClean="0"/>
              <a:t>Väljumiseks vajuta ctrl-c kombinatsioon.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Hea mõte on command prompt konfida omale meeldivamaks!</a:t>
            </a:r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86088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Mis sul katsetamiseks vaja läheb?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928361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dirty="0" smtClean="0"/>
              <a:t>Python sinu arvutis. Sobiv versioon algab 3-ga (2 on vana).</a:t>
            </a:r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Command prompti aken.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Tekstiredaktor: kasuta näiteks Visual Studio Code (mitte Visual Studio!) või Atom või Notepad++ või Scite : see on maitseasi.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Meie näited tulevad eriti lihtsa, Scite redaktoriga.</a:t>
            </a:r>
            <a:br>
              <a:rPr lang="et-EE" altLang="et-EE" dirty="0" smtClean="0"/>
            </a:b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103916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Mis on põhiasjad programmeerimises?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9283610" cy="4525962"/>
          </a:xfrm>
        </p:spPr>
        <p:txBody>
          <a:bodyPr/>
          <a:lstStyle/>
          <a:p>
            <a:pPr marL="0" indent="0">
              <a:buNone/>
            </a:pPr>
            <a:r>
              <a:rPr lang="et-EE" altLang="et-EE" dirty="0" smtClean="0"/>
              <a:t>Muutujad ja neile omistamine</a:t>
            </a:r>
          </a:p>
          <a:p>
            <a:pPr marL="0" indent="0">
              <a:buNone/>
            </a:pPr>
            <a:r>
              <a:rPr lang="et-EE" altLang="et-EE" dirty="0" smtClean="0"/>
              <a:t>Andmed: arvud, stringid, listid, key-value dictid</a:t>
            </a:r>
          </a:p>
          <a:p>
            <a:pPr marL="0" indent="0">
              <a:buNone/>
            </a:pPr>
            <a:r>
              <a:rPr lang="et-EE" altLang="et-EE" dirty="0" smtClean="0"/>
              <a:t>Tingimused ja if-laused</a:t>
            </a:r>
          </a:p>
          <a:p>
            <a:pPr marL="0" indent="0">
              <a:buNone/>
            </a:pPr>
            <a:r>
              <a:rPr lang="et-EE" altLang="et-EE" dirty="0" smtClean="0"/>
              <a:t>Tsüklid (while ja sõbrad)</a:t>
            </a:r>
          </a:p>
          <a:p>
            <a:pPr marL="0" indent="0">
              <a:buNone/>
            </a:pPr>
            <a:r>
              <a:rPr lang="et-EE" altLang="et-EE" dirty="0" smtClean="0"/>
              <a:t>Funktsioonide defineerimine</a:t>
            </a:r>
          </a:p>
          <a:p>
            <a:pPr marL="0" indent="0">
              <a:buNone/>
            </a:pPr>
            <a:r>
              <a:rPr lang="et-EE" altLang="et-EE" dirty="0" smtClean="0"/>
              <a:t>Trükkimine ja failide lugemine/kirjutamine</a:t>
            </a: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325072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Head algõpetused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928361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dirty="0" smtClean="0"/>
              <a:t>Kõige lihtsam:</a:t>
            </a:r>
            <a:endParaRPr lang="et-EE" altLang="et-EE" dirty="0" smtClean="0">
              <a:hlinkClick r:id="rId2"/>
            </a:endParaRPr>
          </a:p>
          <a:p>
            <a:pPr marL="0" indent="0">
              <a:buNone/>
            </a:pPr>
            <a:r>
              <a:rPr lang="et-EE" altLang="et-EE" dirty="0" smtClean="0">
                <a:hlinkClick r:id="rId2"/>
              </a:rPr>
              <a:t>https</a:t>
            </a:r>
            <a:r>
              <a:rPr lang="et-EE" altLang="et-EE" dirty="0">
                <a:hlinkClick r:id="rId2"/>
              </a:rPr>
              <a:t>://www.w3schools.com/python/default.asp</a:t>
            </a:r>
            <a:endParaRPr lang="et-EE" altLang="et-EE" dirty="0" smtClean="0">
              <a:hlinkClick r:id="rId2"/>
            </a:endParaRPr>
          </a:p>
          <a:p>
            <a:pPr marL="0" indent="0">
              <a:buNone/>
            </a:pPr>
            <a:endParaRPr lang="et-EE" altLang="et-EE" dirty="0" smtClean="0">
              <a:hlinkClick r:id="rId2"/>
            </a:endParaRPr>
          </a:p>
          <a:p>
            <a:pPr marL="0" indent="0">
              <a:buNone/>
            </a:pPr>
            <a:r>
              <a:rPr lang="et-EE" altLang="et-EE" dirty="0" smtClean="0"/>
              <a:t>Veidi keerulisem:</a:t>
            </a:r>
            <a:endParaRPr lang="et-EE" altLang="et-EE" dirty="0">
              <a:hlinkClick r:id="rId2"/>
            </a:endParaRPr>
          </a:p>
          <a:p>
            <a:pPr marL="0" indent="0">
              <a:buNone/>
            </a:pPr>
            <a:r>
              <a:rPr lang="et-EE" altLang="et-EE" dirty="0" smtClean="0">
                <a:hlinkClick r:id="rId2"/>
              </a:rPr>
              <a:t>https</a:t>
            </a:r>
            <a:r>
              <a:rPr lang="et-EE" altLang="et-EE" dirty="0">
                <a:hlinkClick r:id="rId2"/>
              </a:rPr>
              <a:t>://</a:t>
            </a:r>
            <a:r>
              <a:rPr lang="et-EE" altLang="et-EE" dirty="0" smtClean="0">
                <a:hlinkClick r:id="rId2"/>
              </a:rPr>
              <a:t>docs.python.org/3/tutorial/index.html</a:t>
            </a: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Eestikeelne õpik:</a:t>
            </a:r>
          </a:p>
          <a:p>
            <a:pPr marL="0" indent="0">
              <a:buNone/>
            </a:pPr>
            <a:r>
              <a:rPr lang="et-EE" altLang="et-EE" dirty="0">
                <a:hlinkClick r:id="rId3"/>
              </a:rPr>
              <a:t>https://</a:t>
            </a:r>
            <a:r>
              <a:rPr lang="et-EE" altLang="et-EE" dirty="0" smtClean="0">
                <a:hlinkClick r:id="rId3"/>
              </a:rPr>
              <a:t>progeopik.cs.ut.ee</a:t>
            </a:r>
            <a:endParaRPr lang="et-EE" altLang="et-EE" dirty="0" smtClean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1392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Sisukord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/>
          <a:lstStyle/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Mis on programmeerimiskeeled? 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Populaarsemad keeled praegu</a:t>
            </a: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Python sinu arvutis</a:t>
            </a: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179116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altLang="et-EE" dirty="0" smtClean="0"/>
              <a:t>Hakkame katsetama!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t-EE" altLang="et-EE" dirty="0" smtClean="0"/>
              <a:t>Proovi kõik harjutused ise läbi! Ainus viis mingi ettekujutus saada on ise katsetades.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Ära karda vigu: programmeerimine ongi katkematu vigade ahel. Loe iga veateade mõttega läbi: seal öeldakse, kus ja mis viltu läks.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Otsi abi tutorialitest ja googeldamisest!</a:t>
            </a: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224609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Miks tasub programmeerimist katsetada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t-EE" altLang="et-EE" dirty="0" smtClean="0"/>
              <a:t>Hakkad aru saama, mida programmeerijad teevad ja mis on keeruline, mis lihtne teha.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Saad paremini pihta üldisematele teemadele: </a:t>
            </a:r>
            <a:r>
              <a:rPr lang="et-EE" altLang="et-EE" dirty="0" smtClean="0"/>
              <a:t>teenused, raamistikud</a:t>
            </a:r>
            <a:r>
              <a:rPr lang="et-EE" altLang="et-EE" dirty="0" smtClean="0"/>
              <a:t>, metoodikad, arhitektuurid jne.</a:t>
            </a:r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Maailma-avardav kogemus.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Äkki teed ise ka kunagi mõne programmi näiteks andmete analüüsiks või teisenduseks. </a:t>
            </a:r>
            <a:endParaRPr lang="et-EE" altLang="et-EE" dirty="0"/>
          </a:p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302393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Meeldetuletus: mida arvuti suudab täita 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600" dirty="0" smtClean="0">
                <a:solidFill>
                  <a:srgbClr val="000000"/>
                </a:solidFill>
              </a:rPr>
              <a:t>Näiteprogramm</a:t>
            </a:r>
            <a:r>
              <a:rPr lang="et-EE" altLang="et-EE" sz="3600" dirty="0">
                <a:solidFill>
                  <a:srgbClr val="000000"/>
                </a:solidFill>
              </a:rPr>
              <a:t>, mida protsessor suudab täita, on lihtsalt 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600" dirty="0">
                <a:solidFill>
                  <a:srgbClr val="000000"/>
                </a:solidFill>
              </a:rPr>
              <a:t>baidijada mälus, mis siin hex-kujul (16-nd süsteemis):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pt-BR" altLang="et-EE" sz="3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a9 01 8d 00 02 a9 05 8d 01 02 a9 08 8d 02 02</a:t>
            </a:r>
            <a:endParaRPr lang="et-EE" altLang="et-EE" sz="3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600" dirty="0">
                <a:solidFill>
                  <a:srgbClr val="000000"/>
                </a:solidFill>
              </a:rPr>
              <a:t>mis „inimkeelseks“ mnemooniliseks assembleriks tõlgituna näeb välja: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defRPr/>
            </a:pPr>
            <a:endParaRPr lang="et-EE" altLang="et-EE" sz="3600" b="1" dirty="0">
              <a:solidFill>
                <a:srgbClr val="000000"/>
              </a:solidFill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Address  Hexdump   Dissassembly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$0600    a9 01     LDA #$01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$0602    8d 00 02  STA $0200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$0605    a9 05     LDA #$05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$0607    8d 01 02  STA $0201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$060a    a9 08     LDA #$08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$060c    8d 02 02  STA $020</a:t>
            </a:r>
            <a:endParaRPr lang="et-EE" altLang="et-EE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endParaRPr lang="et-EE" altLang="et-EE" sz="3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endParaRPr lang="et-EE" altLang="et-EE" sz="3200" dirty="0" smtClean="0">
              <a:solidFill>
                <a:srgbClr val="000000"/>
              </a:solidFill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200" dirty="0" smtClean="0">
                <a:solidFill>
                  <a:srgbClr val="000000"/>
                </a:solidFill>
                <a:cs typeface="Courier New" panose="02070309020205020404" pitchFamily="49" charset="0"/>
              </a:rPr>
              <a:t>Need </a:t>
            </a:r>
            <a:r>
              <a:rPr lang="et-EE" altLang="et-EE" sz="3200" dirty="0">
                <a:solidFill>
                  <a:srgbClr val="000000"/>
                </a:solidFill>
                <a:cs typeface="Courier New" panose="02070309020205020404" pitchFamily="49" charset="0"/>
              </a:rPr>
              <a:t>käsud laevad mälust arve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200" dirty="0">
                <a:solidFill>
                  <a:srgbClr val="000000"/>
                </a:solidFill>
                <a:cs typeface="Courier New" panose="02070309020205020404" pitchFamily="49" charset="0"/>
              </a:rPr>
              <a:t>ja salvestavad neid teise kohta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200" dirty="0">
                <a:solidFill>
                  <a:srgbClr val="000000"/>
                </a:solidFill>
                <a:cs typeface="Courier New" panose="02070309020205020404" pitchFamily="49" charset="0"/>
              </a:rPr>
              <a:t>mälus.</a:t>
            </a:r>
            <a:endParaRPr lang="en-GB" altLang="et-EE" sz="3200" dirty="0">
              <a:solidFill>
                <a:srgbClr val="000000"/>
              </a:solidFill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6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Meeldetuletus: mida arvuti suudab täita 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600" dirty="0" smtClean="0">
                <a:solidFill>
                  <a:srgbClr val="000000"/>
                </a:solidFill>
              </a:rPr>
              <a:t>Näiteprogramm</a:t>
            </a:r>
            <a:r>
              <a:rPr lang="et-EE" altLang="et-EE" sz="3600" dirty="0">
                <a:solidFill>
                  <a:srgbClr val="000000"/>
                </a:solidFill>
              </a:rPr>
              <a:t>, mida protsessor suudab täita, on lihtsalt 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600" dirty="0">
                <a:solidFill>
                  <a:srgbClr val="000000"/>
                </a:solidFill>
              </a:rPr>
              <a:t>baidijada mälus, mis siin hex-kujul (16-nd süsteemis):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pt-BR" altLang="et-EE" sz="3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a9 01 8d 00 02 a9 05 8d 01 02 a9 08 8d 02 02</a:t>
            </a:r>
            <a:endParaRPr lang="et-EE" altLang="et-EE" sz="3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600" dirty="0">
                <a:solidFill>
                  <a:srgbClr val="000000"/>
                </a:solidFill>
              </a:rPr>
              <a:t>mis „inimkeelseks“ mnemooniliseks assembleriks tõlgituna näeb välja: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defRPr/>
            </a:pPr>
            <a:endParaRPr lang="et-EE" altLang="et-EE" sz="3600" b="1" dirty="0">
              <a:solidFill>
                <a:srgbClr val="000000"/>
              </a:solidFill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Address  Hexdump   Dissassembly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$0600    a9 01     LDA #$01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$0602    8d 00 02  STA $</a:t>
            </a: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0200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Arvuti täidab arvujadadena</a:t>
            </a:r>
            <a:endParaRPr lang="it-IT" altLang="et-EE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$0605    a9 05     LDA #$05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esitatud käske   </a:t>
            </a:r>
            <a:endParaRPr lang="it-IT" altLang="et-EE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0607    8d 01 02  STA $0201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$060a    a9 08     LDA #$</a:t>
            </a: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08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„Assembler“ on lihtne programmmeerimis-</a:t>
            </a:r>
            <a:endParaRPr lang="it-IT" altLang="et-EE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$060c    8d 02 02  STA $</a:t>
            </a: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020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keel, mida kompilaatorprogramm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teisendab käskudeks </a:t>
            </a:r>
            <a:endParaRPr lang="et-EE" altLang="et-EE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endParaRPr lang="et-EE" altLang="et-EE" sz="3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200" dirty="0">
                <a:solidFill>
                  <a:srgbClr val="000000"/>
                </a:solidFill>
                <a:cs typeface="Courier New" panose="02070309020205020404" pitchFamily="49" charset="0"/>
              </a:rPr>
              <a:t>Need käsud laevad mälust arve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200" dirty="0">
                <a:solidFill>
                  <a:srgbClr val="000000"/>
                </a:solidFill>
                <a:cs typeface="Courier New" panose="02070309020205020404" pitchFamily="49" charset="0"/>
              </a:rPr>
              <a:t>ja salvestavad neid teise kohta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200" dirty="0">
                <a:solidFill>
                  <a:srgbClr val="000000"/>
                </a:solidFill>
                <a:cs typeface="Courier New" panose="02070309020205020404" pitchFamily="49" charset="0"/>
              </a:rPr>
              <a:t>mälus.</a:t>
            </a:r>
            <a:endParaRPr lang="en-GB" altLang="et-EE" sz="3200" dirty="0">
              <a:solidFill>
                <a:srgbClr val="000000"/>
              </a:solidFill>
              <a:cs typeface="Courier New" panose="02070309020205020404" pitchFamily="49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5987332" y="2480807"/>
            <a:ext cx="787179" cy="11688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4293706" y="3999506"/>
            <a:ext cx="477077" cy="3578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26156" y="3381175"/>
            <a:ext cx="1248355" cy="1144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92165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Meeldetuletus: mida arvuti suudab täita 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>
            <a:normAutofit fontScale="55000" lnSpcReduction="20000"/>
          </a:bodyPr>
          <a:lstStyle/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600" dirty="0" smtClean="0">
                <a:solidFill>
                  <a:srgbClr val="000000"/>
                </a:solidFill>
              </a:rPr>
              <a:t>Näiteprogramm</a:t>
            </a:r>
            <a:r>
              <a:rPr lang="et-EE" altLang="et-EE" sz="3600" dirty="0">
                <a:solidFill>
                  <a:srgbClr val="000000"/>
                </a:solidFill>
              </a:rPr>
              <a:t>, mida protsessor suudab täita, on lihtsalt 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600" dirty="0">
                <a:solidFill>
                  <a:srgbClr val="000000"/>
                </a:solidFill>
              </a:rPr>
              <a:t>baidijada mälus, mis siin hex-kujul (16-nd süsteemis):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pt-BR" altLang="et-EE" sz="3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a9 01 8d 00 02 a9 05 8d 01 02 a9 08 8d 02 02</a:t>
            </a:r>
            <a:endParaRPr lang="et-EE" altLang="et-EE" sz="3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600" dirty="0">
                <a:solidFill>
                  <a:srgbClr val="000000"/>
                </a:solidFill>
              </a:rPr>
              <a:t>mis „inimkeelseks“ mnemooniliseks assembleriks tõlgituna näeb välja:</a:t>
            </a:r>
          </a:p>
          <a:p>
            <a:pPr marL="0" indent="0">
              <a:spcBef>
                <a:spcPts val="450"/>
              </a:spcBef>
              <a:buClr>
                <a:srgbClr val="CC0000"/>
              </a:buClr>
              <a:buSzPct val="100000"/>
              <a:defRPr/>
            </a:pPr>
            <a:endParaRPr lang="et-EE" altLang="et-EE" sz="3600" b="1" dirty="0">
              <a:solidFill>
                <a:srgbClr val="000000"/>
              </a:solidFill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Address  Hexdump   Dissassembly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$0600    a9 01     LDA #$01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$0602    8d 00 02  STA $</a:t>
            </a: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0200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Arvuti täidab arvujadadena</a:t>
            </a:r>
            <a:endParaRPr lang="it-IT" altLang="et-EE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$0605    a9 05     LDA #$05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esitatud käske   </a:t>
            </a:r>
            <a:endParaRPr lang="it-IT" altLang="et-EE" dirty="0" smtClean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</a:t>
            </a: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0607    8d 01 02  STA $0201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$060a    a9 08     LDA #$</a:t>
            </a: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08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„Assembler“ on lihtne programmmeerimis-</a:t>
            </a:r>
            <a:endParaRPr lang="it-IT" altLang="et-EE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it-IT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$060c    8d 02 02  STA $</a:t>
            </a:r>
            <a:r>
              <a:rPr lang="it-IT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020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keel, mida kompilaatorprogramm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t-EE" altLang="et-EE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teisendab käskudeks </a:t>
            </a:r>
            <a:endParaRPr lang="et-EE" altLang="et-EE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endParaRPr lang="et-EE" altLang="et-EE" sz="3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200" dirty="0">
                <a:solidFill>
                  <a:srgbClr val="000000"/>
                </a:solidFill>
                <a:cs typeface="Courier New" panose="02070309020205020404" pitchFamily="49" charset="0"/>
              </a:rPr>
              <a:t>Need käsud laevad mälust arve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200" dirty="0">
                <a:solidFill>
                  <a:srgbClr val="000000"/>
                </a:solidFill>
                <a:cs typeface="Courier New" panose="02070309020205020404" pitchFamily="49" charset="0"/>
              </a:rPr>
              <a:t>ja salvestavad neid teise kohta</a:t>
            </a:r>
          </a:p>
          <a:p>
            <a:pPr marL="0" indent="0">
              <a:lnSpc>
                <a:spcPct val="88000"/>
              </a:lnSpc>
              <a:spcBef>
                <a:spcPts val="450"/>
              </a:spcBef>
              <a:buClr>
                <a:srgbClr val="CC0000"/>
              </a:buClr>
              <a:buSzPct val="100000"/>
              <a:buNone/>
              <a:defRPr/>
            </a:pPr>
            <a:r>
              <a:rPr lang="et-EE" altLang="et-EE" sz="3200" dirty="0">
                <a:solidFill>
                  <a:srgbClr val="000000"/>
                </a:solidFill>
                <a:cs typeface="Courier New" panose="02070309020205020404" pitchFamily="49" charset="0"/>
              </a:rPr>
              <a:t>mälus.</a:t>
            </a:r>
            <a:endParaRPr lang="en-GB" altLang="et-EE" sz="3200" dirty="0">
              <a:solidFill>
                <a:srgbClr val="000000"/>
              </a:solidFill>
              <a:cs typeface="Courier New" panose="02070309020205020404" pitchFamily="49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5987332" y="2480807"/>
            <a:ext cx="787179" cy="11688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4293706" y="3999506"/>
            <a:ext cx="477077" cy="3578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26156" y="3381175"/>
            <a:ext cx="1248355" cy="1144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12106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Programmeerimiskeeled on ...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520285" cy="4525962"/>
          </a:xfrm>
        </p:spPr>
        <p:txBody>
          <a:bodyPr/>
          <a:lstStyle/>
          <a:p>
            <a:pPr marL="0" indent="0">
              <a:buNone/>
            </a:pPr>
            <a:r>
              <a:rPr lang="et-EE" altLang="et-EE" dirty="0" smtClean="0"/>
              <a:t>Inimeste jaoks mõeldud programmide kirjutamise keeled,</a:t>
            </a:r>
          </a:p>
          <a:p>
            <a:r>
              <a:rPr lang="et-EE" altLang="et-EE" dirty="0"/>
              <a:t>m</a:t>
            </a:r>
            <a:r>
              <a:rPr lang="et-EE" altLang="et-EE" dirty="0" smtClean="0"/>
              <a:t>ida translaator suudab masina käskudeks muuta</a:t>
            </a:r>
          </a:p>
          <a:p>
            <a:r>
              <a:rPr lang="et-EE" altLang="et-EE" dirty="0" smtClean="0"/>
              <a:t>ja milles inimesel on mugav programmi kirjutada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Kuna „mugavus“ on suhteline ja sõltub ülesandest ja valdkonnast, on olemas väga palju – tuhandeid - erinevaid programmeerimiskeeli.</a:t>
            </a: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166541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Andmekirjeldus-, kujundus-, päringukeeled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1" y="1690688"/>
            <a:ext cx="8520285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altLang="et-EE" dirty="0" smtClean="0"/>
              <a:t>Peale programmeerimiskeelte on IT-s massiliselt kasutusel keeli andmete kirjeldamiseks, kujunduseks jne. Tuntuimad on:</a:t>
            </a:r>
          </a:p>
          <a:p>
            <a:pPr marL="0" indent="0">
              <a:buNone/>
            </a:pPr>
            <a:endParaRPr lang="et-EE" altLang="et-EE" dirty="0" smtClean="0"/>
          </a:p>
          <a:p>
            <a:r>
              <a:rPr lang="et-EE" altLang="et-EE" dirty="0" smtClean="0"/>
              <a:t>Html ja CSS: veebikujunduskeeled</a:t>
            </a:r>
          </a:p>
          <a:p>
            <a:r>
              <a:rPr lang="et-EE" altLang="et-EE" dirty="0" smtClean="0"/>
              <a:t>XML, CSV ja json: andmekirjelduskeeled</a:t>
            </a:r>
          </a:p>
          <a:p>
            <a:r>
              <a:rPr lang="et-EE" altLang="et-EE" dirty="0" smtClean="0"/>
              <a:t>SQL ja GraphQL: päringukeeled</a:t>
            </a:r>
          </a:p>
          <a:p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Need </a:t>
            </a:r>
            <a:r>
              <a:rPr lang="et-EE" altLang="et-EE" dirty="0" smtClean="0">
                <a:solidFill>
                  <a:srgbClr val="FF0000"/>
                </a:solidFill>
              </a:rPr>
              <a:t>ei ole </a:t>
            </a:r>
            <a:r>
              <a:rPr lang="et-EE" altLang="et-EE" dirty="0" smtClean="0"/>
              <a:t>programmeerimiskeeled</a:t>
            </a:r>
          </a:p>
        </p:txBody>
      </p:sp>
    </p:spTree>
    <p:extLst>
      <p:ext uri="{BB962C8B-B14F-4D97-AF65-F5344CB8AC3E}">
        <p14:creationId xmlns:p14="http://schemas.microsoft.com/office/powerpoint/2010/main" val="361748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Mis on populaarsed programmeerimiskeeled?</a:t>
            </a:r>
            <a:endParaRPr lang="en-US" altLang="et-EE" dirty="0" smtClean="0"/>
          </a:p>
        </p:txBody>
      </p:sp>
      <p:sp>
        <p:nvSpPr>
          <p:cNvPr id="4099" name="Content Placeholder 1"/>
          <p:cNvSpPr>
            <a:spLocks noGrp="1"/>
          </p:cNvSpPr>
          <p:nvPr>
            <p:ph idx="1"/>
          </p:nvPr>
        </p:nvSpPr>
        <p:spPr>
          <a:xfrm>
            <a:off x="909962" y="1690688"/>
            <a:ext cx="8229600" cy="4525962"/>
          </a:xfrm>
        </p:spPr>
        <p:txBody>
          <a:bodyPr/>
          <a:lstStyle/>
          <a:p>
            <a:pPr marL="0" indent="0">
              <a:buNone/>
            </a:pPr>
            <a:endParaRPr lang="et-EE" altLang="et-EE" dirty="0" smtClean="0"/>
          </a:p>
          <a:p>
            <a:pPr marL="0" indent="0">
              <a:buNone/>
            </a:pPr>
            <a:r>
              <a:rPr lang="et-EE" altLang="et-EE" dirty="0" smtClean="0"/>
              <a:t>Praktikas on ainult väike hulk programmeerimiskeeli, mida massiliselt kasutatakse: ülejäänud on eksootika kitsastes valdkondades / spetsiifiliste vajduste jaoks.</a:t>
            </a:r>
          </a:p>
          <a:p>
            <a:pPr marL="0" indent="0">
              <a:buNone/>
            </a:pPr>
            <a:endParaRPr lang="et-EE" altLang="et-EE" dirty="0"/>
          </a:p>
          <a:p>
            <a:pPr marL="0" indent="0">
              <a:buNone/>
            </a:pPr>
            <a:r>
              <a:rPr lang="et-EE" altLang="et-EE" dirty="0" smtClean="0"/>
              <a:t>Keelte populaarsused on valdkonniti erinevad.</a:t>
            </a:r>
            <a:endParaRPr lang="et-EE" altLang="et-EE" dirty="0"/>
          </a:p>
        </p:txBody>
      </p:sp>
    </p:spTree>
    <p:extLst>
      <p:ext uri="{BB962C8B-B14F-4D97-AF65-F5344CB8AC3E}">
        <p14:creationId xmlns:p14="http://schemas.microsoft.com/office/powerpoint/2010/main" val="223639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880</Words>
  <Application>Microsoft Office PowerPoint</Application>
  <PresentationFormat>Widescreen</PresentationFormat>
  <Paragraphs>175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Office Theme</vt:lpstr>
      <vt:lpstr>  Programmeerimise sissejuhatus </vt:lpstr>
      <vt:lpstr>Sisukord</vt:lpstr>
      <vt:lpstr>Miks tasub programmeerimist katsetada</vt:lpstr>
      <vt:lpstr>Meeldetuletus: mida arvuti suudab täita </vt:lpstr>
      <vt:lpstr>Meeldetuletus: mida arvuti suudab täita </vt:lpstr>
      <vt:lpstr>Meeldetuletus: mida arvuti suudab täita </vt:lpstr>
      <vt:lpstr>Programmeerimiskeeled on ...</vt:lpstr>
      <vt:lpstr>Andmekirjeldus-, kujundus-, päringukeeled</vt:lpstr>
      <vt:lpstr>Mis on populaarsed programmeerimiskeeled?</vt:lpstr>
      <vt:lpstr>Tuntuim keelte populaarsusindeks: TIOBE</vt:lpstr>
      <vt:lpstr>Githubi keelte populaarsusindeks</vt:lpstr>
      <vt:lpstr>Tutvus Pythoni keelega</vt:lpstr>
      <vt:lpstr>Sul on vaja Python oma arvutisse saada!</vt:lpstr>
      <vt:lpstr>Mis operatsioonisüsteem?</vt:lpstr>
      <vt:lpstr>Kui Python peal, käivita arvutis käsurida</vt:lpstr>
      <vt:lpstr>Proovi käsurida!</vt:lpstr>
      <vt:lpstr>Mis sul katsetamiseks vaja läheb?</vt:lpstr>
      <vt:lpstr>Mis on põhiasjad programmeerimises?</vt:lpstr>
      <vt:lpstr>Head algõpetused</vt:lpstr>
      <vt:lpstr>Hakkame katsetama!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Veebileht</dc:title>
  <dc:creator>Tanel Tammet</dc:creator>
  <cp:lastModifiedBy>Tanel Tammet</cp:lastModifiedBy>
  <cp:revision>21</cp:revision>
  <dcterms:created xsi:type="dcterms:W3CDTF">2018-12-03T12:17:31Z</dcterms:created>
  <dcterms:modified xsi:type="dcterms:W3CDTF">2018-12-04T21:03:07Z</dcterms:modified>
</cp:coreProperties>
</file>